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84" r:id="rId2"/>
    <p:sldId id="306" r:id="rId3"/>
    <p:sldId id="289" r:id="rId4"/>
    <p:sldId id="308" r:id="rId5"/>
    <p:sldId id="288" r:id="rId6"/>
    <p:sldId id="294" r:id="rId7"/>
    <p:sldId id="295" r:id="rId8"/>
    <p:sldId id="309" r:id="rId9"/>
    <p:sldId id="310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0000"/>
    <a:srgbClr val="990033"/>
    <a:srgbClr val="FF0066"/>
    <a:srgbClr val="FF3300"/>
    <a:srgbClr val="0000FF"/>
    <a:srgbClr val="003399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611188" y="1125538"/>
            <a:ext cx="7772400" cy="109537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BADE7-F04C-4953-9170-CB6D0E38D9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A9484-CF18-491A-B3C1-34B24BD018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2130F-A5E5-42E5-9584-4EC528B612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11D73-AC22-4170-A3AE-CB834DD0AF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97760-F0B0-4869-A096-18FA3336BC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7BF62-936C-40E6-A4D0-DE12BD355C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FEB4A-4118-4555-A41F-4AEEA0822B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E5441-7E88-4F19-AF3A-475FE2CA7A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75276-EBC3-43AC-8361-F2116F49E3F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9FA5D-88B7-4EC6-A14A-8D79BF55CA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609600" y="1374775"/>
            <a:ext cx="7958138" cy="109538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 sz="2400">
              <a:latin typeface="Times New Roman" pitchFamily="18" charset="0"/>
            </a:endParaRP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V="1">
            <a:off x="609600" y="6453188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D631FAA-4254-4C4E-9756-22FFC49D97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s-AR" sz="2800" dirty="0" smtClean="0"/>
          </a:p>
          <a:p>
            <a:pPr marL="0" indent="0" algn="r" eaLnBrk="1" hangingPunct="1">
              <a:buFont typeface="Wingdings" pitchFamily="2" charset="2"/>
              <a:buNone/>
            </a:pPr>
            <a:endParaRPr lang="es-AR" sz="280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s-ES" sz="2800" dirty="0" smtClean="0"/>
          </a:p>
        </p:txBody>
      </p:sp>
      <p:sp>
        <p:nvSpPr>
          <p:cNvPr id="3075" name="WordArt 8"/>
          <p:cNvSpPr>
            <a:spLocks noChangeArrowheads="1" noChangeShapeType="1" noTextEdit="1"/>
          </p:cNvSpPr>
          <p:nvPr/>
        </p:nvSpPr>
        <p:spPr bwMode="auto">
          <a:xfrm>
            <a:off x="611188" y="1628775"/>
            <a:ext cx="7777162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Facilidad de Capital </a:t>
            </a:r>
          </a:p>
          <a:p>
            <a:pPr algn="ctr"/>
            <a:r>
              <a:rPr lang="es-AR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ILEX</a:t>
            </a:r>
          </a:p>
        </p:txBody>
      </p:sp>
      <p:sp>
        <p:nvSpPr>
          <p:cNvPr id="3076" name="WordArt 10"/>
          <p:cNvSpPr>
            <a:spLocks noChangeArrowheads="1" noChangeShapeType="1" noTextEdit="1"/>
          </p:cNvSpPr>
          <p:nvPr/>
        </p:nvSpPr>
        <p:spPr bwMode="auto">
          <a:xfrm>
            <a:off x="5867400" y="5300663"/>
            <a:ext cx="26765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AR" sz="28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Junio </a:t>
            </a:r>
            <a:r>
              <a:rPr lang="es-AR" sz="28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2011</a:t>
            </a:r>
            <a:endParaRPr lang="es-AR" sz="28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Origen de los Fondos 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600" smtClean="0"/>
              <a:t>Ilex surge de un programa de Empresarialidad Dinámica BID-Fomin</a:t>
            </a:r>
          </a:p>
          <a:p>
            <a:pPr eaLnBrk="1" hangingPunct="1"/>
            <a:r>
              <a:rPr lang="es-ES" sz="2600" smtClean="0"/>
              <a:t>Complementa el componente de asistencia técnica </a:t>
            </a:r>
          </a:p>
          <a:p>
            <a:pPr eaLnBrk="1" hangingPunct="1"/>
            <a:r>
              <a:rPr lang="es-ES" sz="2600" smtClean="0"/>
              <a:t>El capital de la Facilidad proviene en partes iguales de un conjunto de  inversores privados y del Fomin (Fondo Multilateral de Inversiones /BID)</a:t>
            </a:r>
          </a:p>
          <a:p>
            <a:pPr eaLnBrk="1" hangingPunct="1"/>
            <a:r>
              <a:rPr lang="es-ES" sz="2600" smtClean="0"/>
              <a:t>Está gestionado  por Capital Para Pymes, una sociedad gerenciadora de fondos de capital de riesgo 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52400"/>
            <a:ext cx="8001000" cy="1216025"/>
          </a:xfrm>
        </p:spPr>
        <p:txBody>
          <a:bodyPr/>
          <a:lstStyle/>
          <a:p>
            <a:pPr eaLnBrk="1" hangingPunct="1"/>
            <a:r>
              <a:rPr lang="es-AR" smtClean="0"/>
              <a:t>Parámetros Básicos</a:t>
            </a:r>
            <a:endParaRPr lang="es-E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81200"/>
            <a:ext cx="80010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200" b="1" dirty="0" smtClean="0"/>
              <a:t>Capitalización total</a:t>
            </a:r>
            <a:r>
              <a:rPr lang="es-AR" sz="2200" b="1" dirty="0" smtClean="0"/>
              <a:t>:</a:t>
            </a:r>
            <a:r>
              <a:rPr lang="es-ES" sz="2200" dirty="0" smtClean="0"/>
              <a:t>  </a:t>
            </a:r>
            <a:r>
              <a:rPr lang="es-ES" sz="2200" dirty="0" err="1" smtClean="0"/>
              <a:t>U$S</a:t>
            </a:r>
            <a:r>
              <a:rPr lang="es-ES" sz="2200" dirty="0" smtClean="0"/>
              <a:t>  5 millones</a:t>
            </a:r>
          </a:p>
          <a:p>
            <a:pPr eaLnBrk="1" hangingPunct="1">
              <a:lnSpc>
                <a:spcPct val="80000"/>
              </a:lnSpc>
            </a:pPr>
            <a:r>
              <a:rPr lang="es-ES" sz="2200" b="1" dirty="0" smtClean="0"/>
              <a:t>Duración máxima</a:t>
            </a:r>
            <a:r>
              <a:rPr lang="es-AR" sz="2200" b="1" dirty="0" smtClean="0"/>
              <a:t>:</a:t>
            </a:r>
            <a:r>
              <a:rPr lang="es-ES" sz="2200" dirty="0" smtClean="0"/>
              <a:t> de 10 años, </a:t>
            </a:r>
          </a:p>
          <a:p>
            <a:pPr eaLnBrk="1" hangingPunct="1">
              <a:lnSpc>
                <a:spcPct val="80000"/>
              </a:lnSpc>
            </a:pPr>
            <a:r>
              <a:rPr lang="es-ES" sz="2200" b="1" dirty="0" smtClean="0"/>
              <a:t>Número</a:t>
            </a:r>
            <a:r>
              <a:rPr lang="es-ES" sz="2200" dirty="0" smtClean="0"/>
              <a:t> </a:t>
            </a:r>
            <a:r>
              <a:rPr lang="es-ES" sz="2200" b="1" dirty="0" smtClean="0"/>
              <a:t>de inversiones:</a:t>
            </a:r>
            <a:r>
              <a:rPr lang="es-ES" sz="2200" dirty="0" smtClean="0"/>
              <a:t> entre  5 y 10 empresas.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200" b="1" dirty="0" smtClean="0"/>
              <a:t>Rango de </a:t>
            </a:r>
            <a:r>
              <a:rPr lang="es-ES" sz="2200" b="1" dirty="0" smtClean="0"/>
              <a:t>Inversión</a:t>
            </a:r>
            <a:r>
              <a:rPr lang="es-ES_tradnl" sz="2200" b="1" dirty="0" smtClean="0"/>
              <a:t> </a:t>
            </a:r>
            <a:r>
              <a:rPr lang="es-AR" sz="2200" b="1" dirty="0" smtClean="0"/>
              <a:t>:</a:t>
            </a:r>
            <a:r>
              <a:rPr lang="es-ES" sz="2200" dirty="0" smtClean="0"/>
              <a:t> </a:t>
            </a:r>
            <a:r>
              <a:rPr lang="es-ES_tradnl" sz="2200" dirty="0" smtClean="0"/>
              <a:t>entre </a:t>
            </a:r>
            <a:r>
              <a:rPr lang="es-ES_tradnl" sz="2200" dirty="0" err="1" smtClean="0"/>
              <a:t>U$S</a:t>
            </a:r>
            <a:r>
              <a:rPr lang="es-ES_tradnl" sz="2200" dirty="0" smtClean="0"/>
              <a:t> 600 y 700 </a:t>
            </a:r>
            <a:r>
              <a:rPr lang="es-ES" sz="2200" dirty="0" smtClean="0"/>
              <a:t>mil por emprendimiento</a:t>
            </a:r>
          </a:p>
          <a:p>
            <a:pPr eaLnBrk="1" hangingPunct="1">
              <a:lnSpc>
                <a:spcPct val="80000"/>
              </a:lnSpc>
            </a:pPr>
            <a:r>
              <a:rPr lang="es-AR" sz="2200" b="1" dirty="0" smtClean="0"/>
              <a:t>Rondas:</a:t>
            </a:r>
            <a:r>
              <a:rPr lang="es-AR" sz="2200" dirty="0" smtClean="0"/>
              <a:t> </a:t>
            </a:r>
            <a:r>
              <a:rPr lang="es-ES" sz="2200" dirty="0" smtClean="0"/>
              <a:t>Dos rondas de capitalización. </a:t>
            </a:r>
          </a:p>
          <a:p>
            <a:pPr lvl="1" eaLnBrk="1" hangingPunct="1">
              <a:lnSpc>
                <a:spcPct val="80000"/>
              </a:lnSpc>
            </a:pPr>
            <a:r>
              <a:rPr lang="es-AR" sz="2000" dirty="0" smtClean="0"/>
              <a:t>Primera : de </a:t>
            </a:r>
            <a:r>
              <a:rPr lang="es-AR" sz="2000" dirty="0" err="1" smtClean="0"/>
              <a:t>U$S</a:t>
            </a:r>
            <a:r>
              <a:rPr lang="es-AR" sz="2000" dirty="0" smtClean="0"/>
              <a:t> 200 M a </a:t>
            </a:r>
            <a:r>
              <a:rPr lang="es-AR" sz="2000" dirty="0" err="1" smtClean="0"/>
              <a:t>U$S</a:t>
            </a:r>
            <a:r>
              <a:rPr lang="es-AR" sz="2000" dirty="0" smtClean="0"/>
              <a:t> 350 M</a:t>
            </a:r>
          </a:p>
          <a:p>
            <a:pPr lvl="1" eaLnBrk="1" hangingPunct="1">
              <a:lnSpc>
                <a:spcPct val="80000"/>
              </a:lnSpc>
            </a:pPr>
            <a:r>
              <a:rPr lang="es-AR" sz="2000" dirty="0" smtClean="0"/>
              <a:t>Segunda : de </a:t>
            </a:r>
            <a:r>
              <a:rPr lang="es-AR" sz="2000" dirty="0" err="1" smtClean="0"/>
              <a:t>U$S</a:t>
            </a:r>
            <a:r>
              <a:rPr lang="es-AR" sz="2000" dirty="0" smtClean="0"/>
              <a:t> 300 M a </a:t>
            </a:r>
            <a:r>
              <a:rPr lang="es-AR" sz="2000" dirty="0" err="1" smtClean="0"/>
              <a:t>U$S</a:t>
            </a:r>
            <a:r>
              <a:rPr lang="es-AR" sz="2000" dirty="0" smtClean="0"/>
              <a:t> 550 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Parámetros Básicos</a:t>
            </a:r>
            <a:endParaRPr lang="es-E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endParaRPr lang="es-ES" sz="2800" smtClean="0"/>
          </a:p>
          <a:p>
            <a:pPr eaLnBrk="1" hangingPunct="1"/>
            <a:r>
              <a:rPr lang="es-ES" sz="2200" smtClean="0"/>
              <a:t>El monto  máximo invertido no podrá superar U$S 1</a:t>
            </a:r>
            <a:r>
              <a:rPr lang="es-ES" sz="2200" b="1" smtClean="0"/>
              <a:t> </a:t>
            </a:r>
            <a:r>
              <a:rPr lang="es-ES" sz="2200" smtClean="0"/>
              <a:t>millón  por empresa) </a:t>
            </a:r>
          </a:p>
          <a:p>
            <a:pPr eaLnBrk="1" hangingPunct="1"/>
            <a:r>
              <a:rPr lang="es-AR" sz="2200" b="1" smtClean="0"/>
              <a:t>Tope:</a:t>
            </a:r>
            <a:r>
              <a:rPr lang="es-AR" sz="2200" smtClean="0"/>
              <a:t> </a:t>
            </a:r>
            <a:r>
              <a:rPr lang="es-ES" sz="2200" smtClean="0"/>
              <a:t>No podrá invertir más del 35 % del capital en un solo sector</a:t>
            </a:r>
            <a:endParaRPr lang="es-ES_tradnl" sz="2200" smtClean="0"/>
          </a:p>
          <a:p>
            <a:pPr eaLnBrk="1" hangingPunct="1"/>
            <a:r>
              <a:rPr lang="es-AR" sz="2200" b="1" smtClean="0"/>
              <a:t>Tamaño: </a:t>
            </a:r>
            <a:r>
              <a:rPr lang="es-AR" sz="2200" smtClean="0"/>
              <a:t>Empresas de hasta U$S 3 MM de facturación</a:t>
            </a:r>
            <a:endParaRPr lang="es-ES" sz="2200" smtClean="0"/>
          </a:p>
          <a:p>
            <a:pPr eaLnBrk="1" hangingPunct="1"/>
            <a:endParaRPr lang="es-ES" sz="2200" smtClean="0"/>
          </a:p>
          <a:p>
            <a:pPr eaLnBrk="1" hangingPunct="1"/>
            <a:endParaRPr lang="es-ES" sz="22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0"/>
            <a:ext cx="8001000" cy="1216025"/>
          </a:xfrm>
        </p:spPr>
        <p:txBody>
          <a:bodyPr/>
          <a:lstStyle/>
          <a:p>
            <a:pPr eaLnBrk="1" hangingPunct="1"/>
            <a:r>
              <a:rPr lang="es-ES" smtClean="0"/>
              <a:t>Características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00200"/>
            <a:ext cx="80010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100" b="1" dirty="0" err="1" smtClean="0"/>
              <a:t>Ilex</a:t>
            </a:r>
            <a:r>
              <a:rPr lang="es-ES" sz="2100" b="1" dirty="0" smtClean="0"/>
              <a:t> 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es-ES" sz="2100" b="1" dirty="0" smtClean="0"/>
          </a:p>
          <a:p>
            <a:pPr lvl="1" eaLnBrk="1" hangingPunct="1">
              <a:lnSpc>
                <a:spcPct val="80000"/>
              </a:lnSpc>
              <a:buNone/>
            </a:pPr>
            <a:r>
              <a:rPr lang="es-ES" sz="2400" dirty="0" smtClean="0"/>
              <a:t> </a:t>
            </a:r>
            <a:endParaRPr lang="es-E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s-ES" sz="2400" dirty="0" smtClean="0"/>
              <a:t>Es “</a:t>
            </a:r>
            <a:r>
              <a:rPr lang="es-ES" sz="2400" dirty="0" err="1" smtClean="0"/>
              <a:t>angel</a:t>
            </a:r>
            <a:r>
              <a:rPr lang="es-ES" sz="2400" dirty="0" smtClean="0"/>
              <a:t>”: no sólo capital sino también contactos, asistencia estratégica, etc. </a:t>
            </a:r>
          </a:p>
          <a:p>
            <a:pPr lvl="1" eaLnBrk="1" hangingPunct="1">
              <a:lnSpc>
                <a:spcPct val="80000"/>
              </a:lnSpc>
            </a:pPr>
            <a:r>
              <a:rPr lang="es-AR" sz="2400" dirty="0" smtClean="0"/>
              <a:t>T</a:t>
            </a:r>
            <a:r>
              <a:rPr lang="es-ES" sz="2400" dirty="0" err="1" smtClean="0"/>
              <a:t>oma</a:t>
            </a:r>
            <a:r>
              <a:rPr lang="es-ES" sz="2400" dirty="0" smtClean="0"/>
              <a:t> participaciones minoritarias importantes (preferentemente no más del </a:t>
            </a:r>
            <a:r>
              <a:rPr lang="es-ES_tradnl" sz="2400" dirty="0" smtClean="0"/>
              <a:t>49</a:t>
            </a:r>
            <a:r>
              <a:rPr lang="es-ES" sz="2400" dirty="0" smtClean="0"/>
              <a:t> %)</a:t>
            </a:r>
          </a:p>
          <a:p>
            <a:pPr lvl="1" eaLnBrk="1" hangingPunct="1">
              <a:lnSpc>
                <a:spcPct val="80000"/>
              </a:lnSpc>
            </a:pPr>
            <a:r>
              <a:rPr lang="es-AR" sz="2400" dirty="0" smtClean="0"/>
              <a:t>Al cabo de un período entre 3 y 5 años  debe vender esta participación (inversor financiero) </a:t>
            </a:r>
            <a:endParaRPr lang="es-ES" sz="2400" dirty="0" smtClean="0"/>
          </a:p>
          <a:p>
            <a:pPr lvl="1" eaLnBrk="1" hangingPunct="1">
              <a:lnSpc>
                <a:spcPct val="80000"/>
              </a:lnSpc>
            </a:pPr>
            <a:endParaRPr lang="es-ES" sz="2400" dirty="0" smtClean="0"/>
          </a:p>
          <a:p>
            <a:pPr eaLnBrk="1" hangingPunct="1">
              <a:lnSpc>
                <a:spcPct val="80000"/>
              </a:lnSpc>
            </a:pPr>
            <a:endParaRPr lang="es-E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52400"/>
            <a:ext cx="8001000" cy="1216025"/>
          </a:xfrm>
        </p:spPr>
        <p:txBody>
          <a:bodyPr/>
          <a:lstStyle/>
          <a:p>
            <a:pPr eaLnBrk="1" hangingPunct="1"/>
            <a:r>
              <a:rPr lang="es-AR" sz="3600" smtClean="0"/>
              <a:t>Algunos Criterios de Inversión</a:t>
            </a:r>
            <a:r>
              <a:rPr lang="es-AR" smtClean="0"/>
              <a:t> </a:t>
            </a:r>
            <a:endParaRPr lang="es-E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es-ES" sz="2200" b="1" smtClean="0"/>
              <a:t>Target</a:t>
            </a:r>
          </a:p>
          <a:p>
            <a:pPr marL="742950" lvl="1" indent="-285750" eaLnBrk="1" hangingPunct="1">
              <a:lnSpc>
                <a:spcPct val="90000"/>
              </a:lnSpc>
              <a:buFontTx/>
              <a:buNone/>
            </a:pPr>
            <a:endParaRPr lang="es-ES" sz="2000" b="1" smtClean="0"/>
          </a:p>
          <a:p>
            <a:pPr marL="742950" lvl="1" indent="-28575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2000" smtClean="0"/>
              <a:t>Empresas dinámicas (con  elemento</a:t>
            </a:r>
            <a:r>
              <a:rPr lang="es-AR" sz="2000" smtClean="0"/>
              <a:t>s</a:t>
            </a:r>
            <a:r>
              <a:rPr lang="es-ES" sz="2000" smtClean="0"/>
              <a:t> de diferenciación, potencial de crecimiento en ventas y alto potencial de retorno), que puedan escalarse hasta alcanzar niveles de facturación  significativos.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2000" smtClean="0"/>
              <a:t>Empresas que ya </a:t>
            </a:r>
            <a:r>
              <a:rPr lang="es-ES" sz="2000" b="1" smtClean="0"/>
              <a:t>estén operativas y facturando</a:t>
            </a:r>
            <a:r>
              <a:rPr lang="es-ES" sz="2000" smtClean="0"/>
              <a:t> 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2000" smtClean="0"/>
              <a:t>Legalmente constituidos,  capital argentino (SA o SRL)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2000" smtClean="0"/>
              <a:t>Productora bienes o servicios. Se excluyen sector inmobiliario, comercio minorista (salvo cadenas y/o </a:t>
            </a:r>
            <a:r>
              <a:rPr lang="es-ES" sz="2000" i="1" smtClean="0"/>
              <a:t>franchising</a:t>
            </a:r>
            <a:r>
              <a:rPr lang="es-ES" sz="2000" smtClean="0"/>
              <a:t>) y restaurante</a:t>
            </a:r>
            <a:r>
              <a:rPr lang="es-AR" sz="2000" smtClean="0"/>
              <a:t>s.</a:t>
            </a:r>
            <a:endParaRPr lang="es-ES" sz="2000" smtClean="0"/>
          </a:p>
          <a:p>
            <a:pPr marL="742950" lvl="1" indent="-28575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2000" smtClean="0"/>
              <a:t>Manejo muy profesional del día a día</a:t>
            </a:r>
          </a:p>
          <a:p>
            <a:pPr marL="742950" lvl="1" indent="-28575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2000" smtClean="0"/>
              <a:t>Empresarios abiertos a la idea de tener un socio  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s-ES" sz="22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200" b="1" smtClean="0"/>
              <a:t>2. Sectores (listado no excluyente)</a:t>
            </a:r>
            <a:r>
              <a:rPr lang="es-ES" sz="2200" smtClean="0"/>
              <a:t> 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200" smtClean="0"/>
          </a:p>
          <a:p>
            <a:pPr marL="342900" indent="-3429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2200" smtClean="0"/>
              <a:t>Manufacturas de origen agropecuario (MOA) con diferenciación</a:t>
            </a:r>
          </a:p>
          <a:p>
            <a:pPr marL="342900" indent="-3429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2200" smtClean="0"/>
              <a:t>Biotecnología</a:t>
            </a:r>
          </a:p>
          <a:p>
            <a:pPr marL="342900" indent="-3429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2200" smtClean="0"/>
              <a:t>Software </a:t>
            </a:r>
          </a:p>
          <a:p>
            <a:pPr marL="342900" indent="-3429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2200" smtClean="0"/>
              <a:t>Turismo Receptivo</a:t>
            </a:r>
          </a:p>
          <a:p>
            <a:pPr marL="342900" indent="-3429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2200" smtClean="0"/>
              <a:t>Nuevos Materiales</a:t>
            </a:r>
          </a:p>
          <a:p>
            <a:pPr marL="342900" indent="-3429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2200" smtClean="0"/>
              <a:t>Productos con diseño y posibilidad de escalar </a:t>
            </a:r>
          </a:p>
          <a:p>
            <a:pPr marL="342900" indent="-3429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2200" smtClean="0"/>
              <a:t>Retail a partir de nuevas formas de comercialización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574675" y="152400"/>
            <a:ext cx="8001000" cy="1216025"/>
          </a:xfrm>
          <a:noFill/>
        </p:spPr>
        <p:txBody>
          <a:bodyPr/>
          <a:lstStyle/>
          <a:p>
            <a:pPr eaLnBrk="1" hangingPunct="1"/>
            <a:r>
              <a:rPr lang="es-AR" smtClean="0"/>
              <a:t> </a:t>
            </a:r>
            <a:endParaRPr lang="es-E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AR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AR" smtClean="0"/>
              <a:t>3. La inyección de capital la harán en iguales proporciones </a:t>
            </a:r>
          </a:p>
          <a:p>
            <a:pPr eaLnBrk="1" hangingPunct="1"/>
            <a:endParaRPr lang="es-AR" smtClean="0"/>
          </a:p>
          <a:p>
            <a:pPr lvl="1" eaLnBrk="1" hangingPunct="1"/>
            <a:r>
              <a:rPr lang="es-AR" smtClean="0"/>
              <a:t>Bid / Fomin</a:t>
            </a:r>
          </a:p>
          <a:p>
            <a:pPr lvl="1" eaLnBrk="1" hangingPunct="1"/>
            <a:r>
              <a:rPr lang="es-AR" smtClean="0"/>
              <a:t>Larose  (vehículo de inversores privados)</a:t>
            </a:r>
          </a:p>
          <a:p>
            <a:pPr lvl="1" eaLnBrk="1" hangingPunct="1"/>
            <a:endParaRPr lang="es-AR" smtClean="0"/>
          </a:p>
          <a:p>
            <a:pPr lvl="1" eaLnBrk="1" hangingPunct="1">
              <a:buFont typeface="Wingdings" pitchFamily="2" charset="2"/>
              <a:buNone/>
            </a:pPr>
            <a:r>
              <a:rPr lang="es-AR" smtClean="0"/>
              <a:t>Por lo que la pyme tendrá como socio al BID….</a:t>
            </a:r>
            <a:endParaRPr lang="es-E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Empresas Invertidas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AR" dirty="0" smtClean="0"/>
              <a:t>Hotel </a:t>
            </a:r>
            <a:r>
              <a:rPr lang="es-AR" dirty="0" err="1" smtClean="0"/>
              <a:t>Solutions</a:t>
            </a:r>
            <a:r>
              <a:rPr lang="es-AR" dirty="0" smtClean="0"/>
              <a:t>: provisión de bienes y servicios a hoteles y locales gastronómicos</a:t>
            </a:r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Argentina </a:t>
            </a:r>
            <a:r>
              <a:rPr lang="es-AR" dirty="0" err="1" smtClean="0"/>
              <a:t>Specialities</a:t>
            </a:r>
            <a:r>
              <a:rPr lang="es-AR" dirty="0" smtClean="0"/>
              <a:t>: aderezos marca </a:t>
            </a:r>
            <a:r>
              <a:rPr lang="es-AR" dirty="0" err="1" smtClean="0"/>
              <a:t>Pampagourmet</a:t>
            </a:r>
            <a:endParaRPr lang="es-AR" dirty="0" smtClean="0"/>
          </a:p>
          <a:p>
            <a:pPr>
              <a:buFont typeface="Wingdings" pitchFamily="2" charset="2"/>
              <a:buChar char="v"/>
            </a:pPr>
            <a:r>
              <a:rPr lang="es-AR" dirty="0" err="1" smtClean="0"/>
              <a:t>Scudelati</a:t>
            </a:r>
            <a:r>
              <a:rPr lang="es-AR" dirty="0" smtClean="0"/>
              <a:t> y Asociados: estudios ambientales</a:t>
            </a:r>
          </a:p>
          <a:p>
            <a:pPr>
              <a:buFont typeface="Wingdings" pitchFamily="2" charset="2"/>
              <a:buChar char="v"/>
            </a:pPr>
            <a:r>
              <a:rPr lang="es-AR" dirty="0" err="1" smtClean="0"/>
              <a:t>ALP</a:t>
            </a:r>
            <a:r>
              <a:rPr lang="es-AR" dirty="0" smtClean="0"/>
              <a:t> : generadores eólicos y solares</a:t>
            </a:r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fil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1771</TotalTime>
  <Words>414</Words>
  <Application>Microsoft PowerPoint</Application>
  <PresentationFormat>Presentación en pantalla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Verdana</vt:lpstr>
      <vt:lpstr>Arial</vt:lpstr>
      <vt:lpstr>Wingdings</vt:lpstr>
      <vt:lpstr>Calibri</vt:lpstr>
      <vt:lpstr>Perfil</vt:lpstr>
      <vt:lpstr>Diapositiva 1</vt:lpstr>
      <vt:lpstr>Origen de los Fondos </vt:lpstr>
      <vt:lpstr>Parámetros Básicos</vt:lpstr>
      <vt:lpstr>Parámetros Básicos</vt:lpstr>
      <vt:lpstr>Características </vt:lpstr>
      <vt:lpstr>Algunos Criterios de Inversión </vt:lpstr>
      <vt:lpstr> </vt:lpstr>
      <vt:lpstr>Diapositiva 8</vt:lpstr>
      <vt:lpstr>Empresas Invertidas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Alicia</dc:creator>
  <cp:lastModifiedBy>Alicia</cp:lastModifiedBy>
  <cp:revision>35</cp:revision>
  <dcterms:created xsi:type="dcterms:W3CDTF">2006-07-26T20:36:58Z</dcterms:created>
  <dcterms:modified xsi:type="dcterms:W3CDTF">2011-06-12T16:06:18Z</dcterms:modified>
</cp:coreProperties>
</file>